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1" r:id="rId2"/>
    <p:sldId id="289" r:id="rId3"/>
    <p:sldId id="263" r:id="rId4"/>
    <p:sldId id="266" r:id="rId5"/>
    <p:sldId id="262" r:id="rId6"/>
    <p:sldId id="267" r:id="rId7"/>
    <p:sldId id="268" r:id="rId8"/>
    <p:sldId id="288" r:id="rId9"/>
    <p:sldId id="270" r:id="rId10"/>
    <p:sldId id="290" r:id="rId11"/>
    <p:sldId id="274" r:id="rId12"/>
    <p:sldId id="273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4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4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72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08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57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02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1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5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1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8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7707-3ECC-46DC-BCAA-316EBB94D07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75A3-BFF9-4BFC-991E-3C0BF59B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xternat.foxford.ru/polezno-znat/fgos-2020" TargetMode="External"/><Relationship Id="rId3" Type="http://schemas.openxmlformats.org/officeDocument/2006/relationships/hyperlink" Target="http://publication.pravo.gov.ru/Document/View/0001202107050027?index=0&amp;rangeSize=1" TargetMode="External"/><Relationship Id="rId7" Type="http://schemas.openxmlformats.org/officeDocument/2006/relationships/hyperlink" Target="http://edu53.ru/np-includes/upload/2021/09/21/1656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" TargetMode="External"/><Relationship Id="rId5" Type="http://schemas.openxmlformats.org/officeDocument/2006/relationships/hyperlink" Target="http://edsoo.ru/" TargetMode="External"/><Relationship Id="rId4" Type="http://schemas.openxmlformats.org/officeDocument/2006/relationships/hyperlink" Target="https://fgos.ru/" TargetMode="External"/><Relationship Id="rId9" Type="http://schemas.openxmlformats.org/officeDocument/2006/relationships/hyperlink" Target="https://rg.ru/2021/07/12/chemu-budut-uchit-v-shkole-s-1-sentiabria-2022-god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gov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252" y="1783830"/>
            <a:ext cx="10043410" cy="16788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ФГОС третьего поколения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Что нового?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6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8212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49" y="1228725"/>
            <a:ext cx="11772900" cy="5479256"/>
          </a:xfrm>
        </p:spPr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«Функциональная грамотность» как одна из составляющих на уроках географии, математики, информатики, окружающего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родном языке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то есть на любом языке Российской Федерации.</a:t>
            </a: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pPr marL="0" indent="0" algn="just" fontAlgn="t">
              <a:buNone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7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1399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263"/>
            <a:ext cx="10515600" cy="5700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Безусловно, новые ФГОС – это шаг вперед.</a:t>
            </a:r>
          </a:p>
          <a:p>
            <a:r>
              <a:rPr lang="ru-RU" dirty="0" smtClean="0"/>
              <a:t>Есть интересные идеи и находки, которые справедливы и созвучны новому времени. </a:t>
            </a:r>
          </a:p>
          <a:p>
            <a:r>
              <a:rPr lang="ru-RU" dirty="0"/>
              <a:t>В</a:t>
            </a:r>
            <a:r>
              <a:rPr lang="ru-RU" dirty="0" smtClean="0"/>
              <a:t>ариативность содержания и сроков образования </a:t>
            </a:r>
          </a:p>
          <a:p>
            <a:r>
              <a:rPr lang="ru-RU" dirty="0" smtClean="0"/>
              <a:t>Личный образовательный маршрут</a:t>
            </a:r>
          </a:p>
          <a:p>
            <a:r>
              <a:rPr lang="ru-RU" dirty="0" smtClean="0"/>
              <a:t>Индивидуальные учебные планы</a:t>
            </a:r>
          </a:p>
          <a:p>
            <a:r>
              <a:rPr lang="ru-RU" dirty="0" smtClean="0"/>
              <a:t>Деление на группы</a:t>
            </a:r>
          </a:p>
          <a:p>
            <a:r>
              <a:rPr lang="ru-RU" dirty="0" smtClean="0"/>
              <a:t>Но многое требует разъяснения: на каком уровне и как будут составляться индивидуальные маршруты, какие нормативные документы, подкрепляющие эти маршруты и личные учебные планы необходимы, какое требуется сопровождение со стороны школ.</a:t>
            </a:r>
          </a:p>
          <a:p>
            <a:pPr marL="0" indent="0">
              <a:buNone/>
            </a:pPr>
            <a:r>
              <a:rPr lang="ru-RU" dirty="0" smtClean="0"/>
              <a:t>Так что приготовимся работать, работать и еще раз работать!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368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9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язык. Второй иностранный язык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00113"/>
            <a:ext cx="11687176" cy="595818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u="sng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2600" u="sng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 marL="0" indent="0" algn="just">
              <a:buNone/>
            </a:pPr>
            <a:endParaRPr lang="ru-RU" sz="2600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изучения предметной области «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Иностранные язык. Второй иностранный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язык» должны отражать: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дружелюбного и толерантного отношения к ценностям иных культур. …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совершенствование иноязычной коммуникативной компетенции; расширение и систематизация знаний о языке, расширение лингвистического кругозора и лексического запаса, дальнейшее овладение общей речевой культурой;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допорогового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уровня иноязычной коммуникативной компетенции;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основы для формирования интереса к совершенствованию достигнутого уровня владения изучаемым иностранным языком, в том числе на основе самонаблюдения и самооценки, к изучению второго/третьего иностранного языка, к использованию иностранного языка как средства получения информации, позволяющей расширять свои знания в других предметных областях</a:t>
            </a:r>
          </a:p>
          <a:p>
            <a:pPr marL="0" indent="0" algn="ctr">
              <a:buNone/>
            </a:pPr>
            <a:r>
              <a:rPr lang="ru-RU" sz="2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600" i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полная цитата из ФГОС 2009 в разделе «Иностранный язык. Второй иностранный язык».)</a:t>
            </a:r>
          </a:p>
          <a:p>
            <a:endParaRPr lang="ru-RU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9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язык. Второй иностранный язык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165522"/>
            <a:ext cx="11734800" cy="5373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Обновленные ФГОС 2021</a:t>
            </a:r>
          </a:p>
          <a:p>
            <a:pPr marL="0" indent="0">
              <a:buNone/>
            </a:pP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по учебным предметам «Иностранный язык» и «Второй иностранный язык» </a:t>
            </a:r>
            <a:r>
              <a:rPr lang="ru-RU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детализированы и конкретизированы отдельно;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Конкретизировано содержание речи (приведен список тем для освоения основных видов речевой деятельности);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вид речевой деятельности детализирован отдельно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ru-RU" sz="2600" u="sng" dirty="0">
                <a:latin typeface="Arial" panose="020B0604020202020204" pitchFamily="34" charset="0"/>
                <a:cs typeface="Arial" panose="020B0604020202020204" pitchFamily="34" charset="0"/>
              </a:rPr>
              <a:t>Подробно указан перечень предметных и </a:t>
            </a:r>
            <a:r>
              <a:rPr lang="ru-RU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600" u="sng" dirty="0">
                <a:latin typeface="Arial" panose="020B0604020202020204" pitchFamily="34" charset="0"/>
                <a:cs typeface="Arial" panose="020B0604020202020204" pitchFamily="34" charset="0"/>
              </a:rPr>
              <a:t> навыков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которыми должен обладать ученик в рамках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обеих дисциплин (правильно структурировать предложения, уметь вести диалоги разных видов, воспринимать информацию на слух, читать и понимать аутентичные тексты, создавать небольшие письменные высказывания, применять в речи правила словообразования, классифицировать и сравнивать объекты, прогнозировать трудности и преодолевать их при решении коммуникативной задачи и т.п.)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2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1837" y="4000429"/>
            <a:ext cx="10441963" cy="1816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571" y="365125"/>
            <a:ext cx="5159830" cy="29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14" y="771527"/>
            <a:ext cx="11644313" cy="597961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70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98333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340596"/>
            <a:ext cx="8386762" cy="62126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это федеральные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стандарты. Они представляют собой совокупность требований к программам образования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ФГОС являются создание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и обеспечение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8824" y="2168884"/>
            <a:ext cx="3766709" cy="28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5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884"/>
            <a:ext cx="10515600" cy="6940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2021 году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7275"/>
            <a:ext cx="11253019" cy="555779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2021г.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(региональный, муниципальный уровень, ОО) –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 полугодие 2021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 полугодие 2022 года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2022/2023 учебного года.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84"/>
            <a:ext cx="10515600" cy="6489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Обновленные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сновные положения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206" y="2359742"/>
            <a:ext cx="11430000" cy="438027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Приводят стандарты в соответствие </a:t>
            </a:r>
            <a:r>
              <a:rPr lang="en-US" sz="2400" b="1" dirty="0" smtClean="0"/>
              <a:t>c </a:t>
            </a:r>
            <a:r>
              <a:rPr lang="ru-RU" sz="2400" b="1" dirty="0" smtClean="0"/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/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34277" y="796414"/>
            <a:ext cx="7300451" cy="1426056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5774" y="707923"/>
            <a:ext cx="73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Методологическая основа – </a:t>
            </a:r>
          </a:p>
          <a:p>
            <a:pPr algn="ctr"/>
            <a:r>
              <a:rPr lang="ru-RU" sz="2800" b="1" dirty="0" smtClean="0"/>
              <a:t>системно-</a:t>
            </a:r>
            <a:r>
              <a:rPr lang="ru-RU" sz="2800" b="1" dirty="0" err="1" smtClean="0"/>
              <a:t>деятельностный</a:t>
            </a:r>
            <a:r>
              <a:rPr lang="ru-RU" sz="2800" b="1" dirty="0" smtClean="0"/>
              <a:t> подход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87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5943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1231669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6558"/>
            <a:ext cx="11104418" cy="16625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edsoo.ru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104418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255" y="-1"/>
            <a:ext cx="9739744" cy="65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2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1353800" cy="7791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edsoo.ru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5273" y="13855"/>
            <a:ext cx="983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2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второго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поколения 2009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9810"/>
            <a:ext cx="10515600" cy="4997153"/>
          </a:xfrm>
        </p:spPr>
        <p:txBody>
          <a:bodyPr/>
          <a:lstStyle/>
          <a:p>
            <a:pPr marL="0" indent="0" fontAlgn="t">
              <a:buNone/>
            </a:pP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200" dirty="0"/>
          </a:p>
          <a:p>
            <a:pPr marL="514350" indent="-514350" fontAlgn="t">
              <a:buFont typeface="+mj-lt"/>
              <a:buAutoNum type="arabicParenR"/>
            </a:pPr>
            <a:r>
              <a:rPr lang="ru-RU" sz="3200" dirty="0"/>
              <a:t>Акцент на становление личности выпускника («Портрет выпускника школы»)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sz="3200" dirty="0"/>
              <a:t>Развитие универсальных учебных умений (общие установки)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sz="3200" dirty="0"/>
              <a:t>Активное внедрение проектной деятельности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sz="3200" dirty="0"/>
              <a:t>Внеурочная деятельность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sz="3200" dirty="0"/>
              <a:t>Воспитание российской гражданской идентичности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9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8212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49" y="1228725"/>
            <a:ext cx="11772900" cy="5479256"/>
          </a:xfrm>
        </p:spPr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НОО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</p:txBody>
      </p:sp>
    </p:spTree>
    <p:extLst>
      <p:ext uri="{BB962C8B-B14F-4D97-AF65-F5344CB8AC3E}">
        <p14:creationId xmlns:p14="http://schemas.microsoft.com/office/powerpoint/2010/main" xmlns="" val="8539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1071</Words>
  <Application>Microsoft Office PowerPoint</Application>
  <PresentationFormat>Произвольный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ФГОС третьего поколения Что нового?</vt:lpstr>
      <vt:lpstr>Слайд 2</vt:lpstr>
      <vt:lpstr>Введение ФГОС НОО и ООО в 2021 году</vt:lpstr>
      <vt:lpstr>Обновленные ФГОС Основные положения</vt:lpstr>
      <vt:lpstr>Научно-методическое сопровождение ФГОС</vt:lpstr>
      <vt:lpstr> edsoo.ru</vt:lpstr>
      <vt:lpstr> edsoo.ru</vt:lpstr>
      <vt:lpstr>ФГОС второго поколения 2009 </vt:lpstr>
      <vt:lpstr>Основные изменения,  внесенные в обновленный ФГОС 2021</vt:lpstr>
      <vt:lpstr>Основные изменения,  внесенные в обновленный ФГОС 2021</vt:lpstr>
      <vt:lpstr>Выводы</vt:lpstr>
      <vt:lpstr>Иностранный язык. Второй иностранный язык</vt:lpstr>
      <vt:lpstr>Иностранный язык. Второй иностранный язык</vt:lpstr>
      <vt:lpstr>Слайд 14</vt:lpstr>
      <vt:lpstr>Использованные материалы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92</cp:revision>
  <dcterms:created xsi:type="dcterms:W3CDTF">2021-09-28T15:12:15Z</dcterms:created>
  <dcterms:modified xsi:type="dcterms:W3CDTF">2023-06-01T14:42:29Z</dcterms:modified>
</cp:coreProperties>
</file>